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89" r:id="rId2"/>
    <p:sldId id="283" r:id="rId3"/>
    <p:sldId id="284" r:id="rId4"/>
    <p:sldId id="285" r:id="rId5"/>
    <p:sldId id="286" r:id="rId6"/>
    <p:sldId id="287" r:id="rId7"/>
    <p:sldId id="281" r:id="rId8"/>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mdat Aksöz (ZK Fon Kullandırım Ürün Yönetimi)" initials="İA(FKÜY" lastIdx="2" clrIdx="0">
    <p:extLst>
      <p:ext uri="{19B8F6BF-5375-455C-9EA6-DF929625EA0E}">
        <p15:presenceInfo xmlns:p15="http://schemas.microsoft.com/office/powerpoint/2012/main" userId="S-1-5-21-3952573946-955219468-1350407935-180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7" d="100"/>
          <a:sy n="127" d="100"/>
        </p:scale>
        <p:origin x="209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77E7B8D-FEBD-42B9-9372-AB03166F025F}" type="datetimeFigureOut">
              <a:rPr lang="tr-TR" smtClean="0"/>
              <a:t>26.12.2023</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508AC58-6C56-43F5-8F03-8A7EBDEAD487}" type="slidenum">
              <a:rPr lang="tr-TR" smtClean="0"/>
              <a:t>‹#›</a:t>
            </a:fld>
            <a:endParaRPr lang="tr-TR"/>
          </a:p>
        </p:txBody>
      </p:sp>
    </p:spTree>
    <p:extLst>
      <p:ext uri="{BB962C8B-B14F-4D97-AF65-F5344CB8AC3E}">
        <p14:creationId xmlns:p14="http://schemas.microsoft.com/office/powerpoint/2010/main" val="41150483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418DDA4-AB87-4ED5-9B79-0ECC6828AB36}" type="datetimeFigureOut">
              <a:rPr lang="tr-TR" smtClean="0"/>
              <a:t>26.12.2023</a:t>
            </a:fld>
            <a:endParaRPr lang="tr-TR"/>
          </a:p>
        </p:txBody>
      </p:sp>
      <p:sp>
        <p:nvSpPr>
          <p:cNvPr id="4" name="Slayt Görüntüsü Yer Tutucus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ACE28EC-F174-447A-856E-64817D80F883}" type="slidenum">
              <a:rPr lang="tr-TR" smtClean="0"/>
              <a:t>‹#›</a:t>
            </a:fld>
            <a:endParaRPr lang="tr-TR"/>
          </a:p>
        </p:txBody>
      </p:sp>
    </p:spTree>
    <p:extLst>
      <p:ext uri="{BB962C8B-B14F-4D97-AF65-F5344CB8AC3E}">
        <p14:creationId xmlns:p14="http://schemas.microsoft.com/office/powerpoint/2010/main" val="4223472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DB769E0-342E-4334-958F-87D803AAD261}" type="datetime1">
              <a:rPr lang="tr-TR" smtClean="0"/>
              <a:t>26.12.2023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5FF6C2-E09B-454E-A566-20DD57BDEA09}" type="slidenum">
              <a:rPr lang="tr-TR" smtClean="0"/>
              <a:t>‹#›</a:t>
            </a:fld>
            <a:endParaRPr lang="tr-TR"/>
          </a:p>
        </p:txBody>
      </p:sp>
    </p:spTree>
    <p:extLst>
      <p:ext uri="{BB962C8B-B14F-4D97-AF65-F5344CB8AC3E}">
        <p14:creationId xmlns:p14="http://schemas.microsoft.com/office/powerpoint/2010/main" val="4016596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59C8DC-B71D-46AD-9DC1-ACE4639DA11D}" type="datetime1">
              <a:rPr lang="tr-TR" smtClean="0"/>
              <a:t>26.12.2023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5FF6C2-E09B-454E-A566-20DD57BDEA09}" type="slidenum">
              <a:rPr lang="tr-TR" smtClean="0"/>
              <a:t>‹#›</a:t>
            </a:fld>
            <a:endParaRPr lang="tr-TR"/>
          </a:p>
        </p:txBody>
      </p:sp>
    </p:spTree>
    <p:extLst>
      <p:ext uri="{BB962C8B-B14F-4D97-AF65-F5344CB8AC3E}">
        <p14:creationId xmlns:p14="http://schemas.microsoft.com/office/powerpoint/2010/main" val="2793647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BE176F8-D83F-4CCC-8DA1-415537B3127E}" type="datetime1">
              <a:rPr lang="tr-TR" smtClean="0"/>
              <a:t>26.12.2023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5FF6C2-E09B-454E-A566-20DD57BDEA09}" type="slidenum">
              <a:rPr lang="tr-TR" smtClean="0"/>
              <a:t>‹#›</a:t>
            </a:fld>
            <a:endParaRPr lang="tr-TR"/>
          </a:p>
        </p:txBody>
      </p:sp>
    </p:spTree>
    <p:extLst>
      <p:ext uri="{BB962C8B-B14F-4D97-AF65-F5344CB8AC3E}">
        <p14:creationId xmlns:p14="http://schemas.microsoft.com/office/powerpoint/2010/main" val="147494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A073D76-D3BA-4922-A312-FC298D23A1FD}" type="datetime1">
              <a:rPr lang="tr-TR" smtClean="0"/>
              <a:t>26.12.2023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5FF6C2-E09B-454E-A566-20DD57BDEA09}" type="slidenum">
              <a:rPr lang="tr-TR" smtClean="0"/>
              <a:t>‹#›</a:t>
            </a:fld>
            <a:endParaRPr lang="tr-TR"/>
          </a:p>
        </p:txBody>
      </p:sp>
    </p:spTree>
    <p:extLst>
      <p:ext uri="{BB962C8B-B14F-4D97-AF65-F5344CB8AC3E}">
        <p14:creationId xmlns:p14="http://schemas.microsoft.com/office/powerpoint/2010/main" val="1565142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25E1305-64B8-4D15-B3D2-C1F388DEEDDE}" type="datetime1">
              <a:rPr lang="tr-TR" smtClean="0"/>
              <a:t>26.12.2023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5FF6C2-E09B-454E-A566-20DD57BDEA09}" type="slidenum">
              <a:rPr lang="tr-TR" smtClean="0"/>
              <a:t>‹#›</a:t>
            </a:fld>
            <a:endParaRPr lang="tr-TR"/>
          </a:p>
        </p:txBody>
      </p:sp>
    </p:spTree>
    <p:extLst>
      <p:ext uri="{BB962C8B-B14F-4D97-AF65-F5344CB8AC3E}">
        <p14:creationId xmlns:p14="http://schemas.microsoft.com/office/powerpoint/2010/main" val="3634716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0A28239-316F-458C-9739-BA6A87F07D96}" type="datetime1">
              <a:rPr lang="tr-TR" smtClean="0"/>
              <a:t>26.12.2023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5FF6C2-E09B-454E-A566-20DD57BDEA09}" type="slidenum">
              <a:rPr lang="tr-TR" smtClean="0"/>
              <a:t>‹#›</a:t>
            </a:fld>
            <a:endParaRPr lang="tr-TR"/>
          </a:p>
        </p:txBody>
      </p:sp>
    </p:spTree>
    <p:extLst>
      <p:ext uri="{BB962C8B-B14F-4D97-AF65-F5344CB8AC3E}">
        <p14:creationId xmlns:p14="http://schemas.microsoft.com/office/powerpoint/2010/main" val="1073902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A04867C-8819-4849-818B-7EBA666323FD}" type="datetime1">
              <a:rPr lang="tr-TR" smtClean="0"/>
              <a:t>26.12.2023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65FF6C2-E09B-454E-A566-20DD57BDEA09}" type="slidenum">
              <a:rPr lang="tr-TR" smtClean="0"/>
              <a:t>‹#›</a:t>
            </a:fld>
            <a:endParaRPr lang="tr-TR"/>
          </a:p>
        </p:txBody>
      </p:sp>
    </p:spTree>
    <p:extLst>
      <p:ext uri="{BB962C8B-B14F-4D97-AF65-F5344CB8AC3E}">
        <p14:creationId xmlns:p14="http://schemas.microsoft.com/office/powerpoint/2010/main" val="3985478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3150B60-7B95-47BA-BDBF-673D30F341A3}" type="datetime1">
              <a:rPr lang="tr-TR" smtClean="0"/>
              <a:t>26.12.2023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65FF6C2-E09B-454E-A566-20DD57BDEA09}" type="slidenum">
              <a:rPr lang="tr-TR" smtClean="0"/>
              <a:t>‹#›</a:t>
            </a:fld>
            <a:endParaRPr lang="tr-TR"/>
          </a:p>
        </p:txBody>
      </p:sp>
    </p:spTree>
    <p:extLst>
      <p:ext uri="{BB962C8B-B14F-4D97-AF65-F5344CB8AC3E}">
        <p14:creationId xmlns:p14="http://schemas.microsoft.com/office/powerpoint/2010/main" val="3389246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2E4CD2-08D3-489B-9548-CFD1A490AA53}" type="datetime1">
              <a:rPr lang="tr-TR" smtClean="0"/>
              <a:t>26.12.2023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65FF6C2-E09B-454E-A566-20DD57BDEA09}" type="slidenum">
              <a:rPr lang="tr-TR" smtClean="0"/>
              <a:t>‹#›</a:t>
            </a:fld>
            <a:endParaRPr lang="tr-TR"/>
          </a:p>
        </p:txBody>
      </p:sp>
    </p:spTree>
    <p:extLst>
      <p:ext uri="{BB962C8B-B14F-4D97-AF65-F5344CB8AC3E}">
        <p14:creationId xmlns:p14="http://schemas.microsoft.com/office/powerpoint/2010/main" val="938235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604FD78-8D27-45AB-BEA6-E3462D9EEB6F}" type="datetime1">
              <a:rPr lang="tr-TR" smtClean="0"/>
              <a:t>26.12.2023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5FF6C2-E09B-454E-A566-20DD57BDEA09}" type="slidenum">
              <a:rPr lang="tr-TR" smtClean="0"/>
              <a:t>‹#›</a:t>
            </a:fld>
            <a:endParaRPr lang="tr-TR"/>
          </a:p>
        </p:txBody>
      </p:sp>
    </p:spTree>
    <p:extLst>
      <p:ext uri="{BB962C8B-B14F-4D97-AF65-F5344CB8AC3E}">
        <p14:creationId xmlns:p14="http://schemas.microsoft.com/office/powerpoint/2010/main" val="3599353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62D4A32-C1BE-45EA-B561-97893A282385}" type="datetime1">
              <a:rPr lang="tr-TR" smtClean="0"/>
              <a:t>26.12.2023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5FF6C2-E09B-454E-A566-20DD57BDEA09}" type="slidenum">
              <a:rPr lang="tr-TR" smtClean="0"/>
              <a:t>‹#›</a:t>
            </a:fld>
            <a:endParaRPr lang="tr-TR"/>
          </a:p>
        </p:txBody>
      </p:sp>
    </p:spTree>
    <p:extLst>
      <p:ext uri="{BB962C8B-B14F-4D97-AF65-F5344CB8AC3E}">
        <p14:creationId xmlns:p14="http://schemas.microsoft.com/office/powerpoint/2010/main" val="143619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D0529-A9EC-4ED7-8E90-52F290341771}" type="datetime1">
              <a:rPr lang="tr-TR" smtClean="0"/>
              <a:t>26.12.2023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5FF6C2-E09B-454E-A566-20DD57BDEA09}" type="slidenum">
              <a:rPr lang="tr-TR" smtClean="0"/>
              <a:t>‹#›</a:t>
            </a:fld>
            <a:endParaRPr lang="tr-TR"/>
          </a:p>
        </p:txBody>
      </p:sp>
    </p:spTree>
    <p:extLst>
      <p:ext uri="{BB962C8B-B14F-4D97-AF65-F5344CB8AC3E}">
        <p14:creationId xmlns:p14="http://schemas.microsoft.com/office/powerpoint/2010/main" val="3188244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hemenfinans.com" TargetMode="External"/><Relationship Id="rId2" Type="http://schemas.openxmlformats.org/officeDocument/2006/relationships/hyperlink" Target="https://uyeisyeri.hemenfinans.com/Agent"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a:xfrm>
            <a:off x="9231010" y="6414286"/>
            <a:ext cx="2743200" cy="365125"/>
          </a:xfrm>
        </p:spPr>
        <p:txBody>
          <a:bodyPr/>
          <a:lstStyle/>
          <a:p>
            <a:fld id="{B65FF6C2-E09B-454E-A566-20DD57BDEA09}" type="slidenum">
              <a:rPr lang="tr-TR" smtClean="0"/>
              <a:t>1</a:t>
            </a:fld>
            <a:endParaRPr lang="tr-TR"/>
          </a:p>
        </p:txBody>
      </p:sp>
      <p:sp>
        <p:nvSpPr>
          <p:cNvPr id="58" name="Beşgen 57"/>
          <p:cNvSpPr/>
          <p:nvPr/>
        </p:nvSpPr>
        <p:spPr>
          <a:xfrm>
            <a:off x="0" y="0"/>
            <a:ext cx="12192000" cy="622411"/>
          </a:xfrm>
          <a:prstGeom prst="homePlate">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dirty="0" smtClean="0"/>
              <a:t>BAYİ PLATFORM ADIMLARI</a:t>
            </a:r>
            <a:endParaRPr lang="tr-TR" sz="2400" b="1" dirty="0"/>
          </a:p>
        </p:txBody>
      </p:sp>
      <p:sp>
        <p:nvSpPr>
          <p:cNvPr id="12" name="Aşağı Ok Belirtme Çizgisi 11"/>
          <p:cNvSpPr/>
          <p:nvPr/>
        </p:nvSpPr>
        <p:spPr>
          <a:xfrm rot="10800000">
            <a:off x="6824228" y="4767996"/>
            <a:ext cx="4313208" cy="1752164"/>
          </a:xfrm>
          <a:prstGeom prst="downArrowCallout">
            <a:avLst/>
          </a:prstGeom>
          <a:solidFill>
            <a:schemeClr val="bg1">
              <a:lumMod val="95000"/>
            </a:schemeClr>
          </a:solidFill>
        </p:spPr>
        <p:style>
          <a:lnRef idx="0">
            <a:schemeClr val="lt1">
              <a:hueOff val="0"/>
              <a:satOff val="0"/>
              <a:lumOff val="0"/>
              <a:alphaOff val="0"/>
            </a:schemeClr>
          </a:lnRef>
          <a:fillRef idx="1">
            <a:schemeClr val="accent1">
              <a:tint val="50000"/>
              <a:hueOff val="0"/>
              <a:satOff val="0"/>
              <a:lumOff val="0"/>
              <a:alphaOff val="0"/>
            </a:schemeClr>
          </a:fillRef>
          <a:effectRef idx="3">
            <a:schemeClr val="accent1">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tr-TR"/>
          </a:p>
        </p:txBody>
      </p:sp>
      <p:sp>
        <p:nvSpPr>
          <p:cNvPr id="13" name="Metin kutusu 12"/>
          <p:cNvSpPr txBox="1"/>
          <p:nvPr/>
        </p:nvSpPr>
        <p:spPr>
          <a:xfrm>
            <a:off x="6823482" y="5491678"/>
            <a:ext cx="4313208" cy="1015663"/>
          </a:xfrm>
          <a:prstGeom prst="rect">
            <a:avLst/>
          </a:prstGeom>
          <a:noFill/>
        </p:spPr>
        <p:txBody>
          <a:bodyPr wrap="square" rtlCol="0">
            <a:spAutoFit/>
          </a:bodyPr>
          <a:lstStyle/>
          <a:p>
            <a:pPr algn="just"/>
            <a:r>
              <a:rPr lang="tr-TR" sz="1000" dirty="0" smtClean="0"/>
              <a:t>Ürün sepeti oluşturulup satın alınacak ürünlerin eklenerek QR kod üretmek için Bayinin kullanacağı giriş ekranıdır. </a:t>
            </a:r>
          </a:p>
          <a:p>
            <a:pPr algn="just"/>
            <a:r>
              <a:rPr lang="tr-TR" sz="1000" dirty="0" smtClean="0"/>
              <a:t>Bayi Platformuna kullanıcı adı ve şifre </a:t>
            </a:r>
            <a:r>
              <a:rPr lang="tr-TR" sz="1000" dirty="0"/>
              <a:t>yazılarak giriş yapılır</a:t>
            </a:r>
            <a:r>
              <a:rPr lang="tr-TR" sz="1000" dirty="0" smtClean="0"/>
              <a:t>. Giriş için kullanılan </a:t>
            </a:r>
            <a:r>
              <a:rPr lang="en-US" sz="1000" dirty="0">
                <a:hlinkClick r:id="rId2"/>
              </a:rPr>
              <a:t>https://uyeisyeri.hemenfinans.com/Agent</a:t>
            </a:r>
            <a:r>
              <a:rPr lang="en-US" sz="1000" dirty="0"/>
              <a:t> </a:t>
            </a:r>
            <a:r>
              <a:rPr lang="tr-TR" sz="1000" dirty="0" smtClean="0"/>
              <a:t> linki </a:t>
            </a:r>
            <a:r>
              <a:rPr lang="tr-TR" sz="1000" dirty="0" err="1" smtClean="0"/>
              <a:t>web’de</a:t>
            </a:r>
            <a:r>
              <a:rPr lang="tr-TR" sz="1000" dirty="0" smtClean="0"/>
              <a:t> sıkça kullanılanlar adresine eklenir. Şifre hatırlanmadığında şifremi unuttum alanından yeni şifre talep edilebilir.    </a:t>
            </a:r>
            <a:endParaRPr lang="tr-TR" sz="1000" dirty="0"/>
          </a:p>
        </p:txBody>
      </p:sp>
      <p:sp>
        <p:nvSpPr>
          <p:cNvPr id="15" name="Aşağı Ok Belirtme Çizgisi 14"/>
          <p:cNvSpPr/>
          <p:nvPr/>
        </p:nvSpPr>
        <p:spPr>
          <a:xfrm rot="10800000">
            <a:off x="868390" y="4644189"/>
            <a:ext cx="4313208" cy="1875972"/>
          </a:xfrm>
          <a:prstGeom prst="downArrowCallout">
            <a:avLst/>
          </a:prstGeom>
          <a:solidFill>
            <a:schemeClr val="bg1">
              <a:lumMod val="95000"/>
            </a:schemeClr>
          </a:solidFill>
        </p:spPr>
        <p:style>
          <a:lnRef idx="0">
            <a:schemeClr val="lt1">
              <a:hueOff val="0"/>
              <a:satOff val="0"/>
              <a:lumOff val="0"/>
              <a:alphaOff val="0"/>
            </a:schemeClr>
          </a:lnRef>
          <a:fillRef idx="1">
            <a:schemeClr val="accent1">
              <a:tint val="50000"/>
              <a:hueOff val="0"/>
              <a:satOff val="0"/>
              <a:lumOff val="0"/>
              <a:alphaOff val="0"/>
            </a:schemeClr>
          </a:fillRef>
          <a:effectRef idx="3">
            <a:schemeClr val="accent1">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tr-TR"/>
          </a:p>
        </p:txBody>
      </p:sp>
      <p:sp>
        <p:nvSpPr>
          <p:cNvPr id="16" name="Metin kutusu 15"/>
          <p:cNvSpPr txBox="1"/>
          <p:nvPr/>
        </p:nvSpPr>
        <p:spPr>
          <a:xfrm>
            <a:off x="868390" y="5354061"/>
            <a:ext cx="4313208" cy="1169551"/>
          </a:xfrm>
          <a:prstGeom prst="rect">
            <a:avLst/>
          </a:prstGeom>
          <a:noFill/>
        </p:spPr>
        <p:txBody>
          <a:bodyPr wrap="square" rtlCol="0">
            <a:spAutoFit/>
          </a:bodyPr>
          <a:lstStyle/>
          <a:p>
            <a:pPr algn="just"/>
            <a:r>
              <a:rPr lang="tr-TR" sz="1000" dirty="0" smtClean="0"/>
              <a:t>Anlaşma sağlanan bayiler için Şubelerimiz tarafından bayi tanımı yapılarak platform kullanımı için bayi yetkilisinin e-postasına </a:t>
            </a:r>
            <a:r>
              <a:rPr lang="tr-TR" sz="1000" dirty="0" smtClean="0">
                <a:hlinkClick r:id="rId3"/>
              </a:rPr>
              <a:t>info@hemenfinans.com</a:t>
            </a:r>
            <a:r>
              <a:rPr lang="tr-TR" sz="1000" dirty="0" smtClean="0"/>
              <a:t> </a:t>
            </a:r>
            <a:r>
              <a:rPr lang="tr-TR" sz="1000" dirty="0"/>
              <a:t>adresinden </a:t>
            </a:r>
            <a:r>
              <a:rPr lang="tr-TR" sz="1000" dirty="0" smtClean="0"/>
              <a:t>otomatik </a:t>
            </a:r>
            <a:r>
              <a:rPr lang="tr-TR" sz="1000" dirty="0"/>
              <a:t>mail gönderilir</a:t>
            </a:r>
            <a:r>
              <a:rPr lang="tr-TR" sz="1000" dirty="0" smtClean="0"/>
              <a:t>. (Mail örneği yukarıdadır) </a:t>
            </a:r>
            <a:r>
              <a:rPr lang="tr-TR" sz="1000" dirty="0"/>
              <a:t>Bayi yetkilisi </a:t>
            </a:r>
            <a:r>
              <a:rPr lang="tr-TR" sz="1000" dirty="0" smtClean="0"/>
              <a:t>maildeki </a:t>
            </a:r>
            <a:r>
              <a:rPr lang="tr-TR" sz="1000" dirty="0"/>
              <a:t>“Buradan” linkini tıklayarak şifresini oluşturur. Bu işlemden sonra platform ekranı aktif hale geleceğinden sistem kullanıma hazır hale gelmiş </a:t>
            </a:r>
            <a:r>
              <a:rPr lang="tr-TR" sz="1000" dirty="0" smtClean="0"/>
              <a:t>olur. </a:t>
            </a:r>
          </a:p>
          <a:p>
            <a:pPr algn="just"/>
            <a:r>
              <a:rPr lang="tr-TR" sz="1000" dirty="0"/>
              <a:t>Tarafınıza gelen maildeki </a:t>
            </a:r>
            <a:r>
              <a:rPr lang="tr-TR" sz="1000" dirty="0" smtClean="0"/>
              <a:t>sisteme giriş linkine </a:t>
            </a:r>
            <a:r>
              <a:rPr lang="tr-TR" sz="1000" dirty="0"/>
              <a:t>tıklayarak Anında Finansman Bayi Platformuna ulaşabilirsiniz. </a:t>
            </a:r>
          </a:p>
        </p:txBody>
      </p:sp>
      <p:pic>
        <p:nvPicPr>
          <p:cNvPr id="3" name="Resim 2"/>
          <p:cNvPicPr>
            <a:picLocks noChangeAspect="1"/>
          </p:cNvPicPr>
          <p:nvPr/>
        </p:nvPicPr>
        <p:blipFill>
          <a:blip r:embed="rId4"/>
          <a:stretch>
            <a:fillRect/>
          </a:stretch>
        </p:blipFill>
        <p:spPr>
          <a:xfrm>
            <a:off x="5980948" y="920091"/>
            <a:ext cx="5572125" cy="3676650"/>
          </a:xfrm>
          <a:prstGeom prst="rect">
            <a:avLst/>
          </a:prstGeom>
        </p:spPr>
      </p:pic>
      <p:pic>
        <p:nvPicPr>
          <p:cNvPr id="6" name="Resim 5"/>
          <p:cNvPicPr>
            <a:picLocks noChangeAspect="1"/>
          </p:cNvPicPr>
          <p:nvPr/>
        </p:nvPicPr>
        <p:blipFill>
          <a:blip r:embed="rId5"/>
          <a:stretch>
            <a:fillRect/>
          </a:stretch>
        </p:blipFill>
        <p:spPr>
          <a:xfrm>
            <a:off x="433136" y="920091"/>
            <a:ext cx="5269831" cy="3676650"/>
          </a:xfrm>
          <a:prstGeom prst="rect">
            <a:avLst/>
          </a:prstGeom>
        </p:spPr>
      </p:pic>
    </p:spTree>
    <p:extLst>
      <p:ext uri="{BB962C8B-B14F-4D97-AF65-F5344CB8AC3E}">
        <p14:creationId xmlns:p14="http://schemas.microsoft.com/office/powerpoint/2010/main" val="3990510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a:xfrm>
            <a:off x="9231010" y="6414286"/>
            <a:ext cx="2743200" cy="365125"/>
          </a:xfrm>
        </p:spPr>
        <p:txBody>
          <a:bodyPr/>
          <a:lstStyle/>
          <a:p>
            <a:fld id="{B65FF6C2-E09B-454E-A566-20DD57BDEA09}" type="slidenum">
              <a:rPr lang="tr-TR" smtClean="0"/>
              <a:t>2</a:t>
            </a:fld>
            <a:endParaRPr lang="tr-TR"/>
          </a:p>
        </p:txBody>
      </p:sp>
      <p:sp>
        <p:nvSpPr>
          <p:cNvPr id="58" name="Beşgen 57"/>
          <p:cNvSpPr/>
          <p:nvPr/>
        </p:nvSpPr>
        <p:spPr>
          <a:xfrm>
            <a:off x="0" y="0"/>
            <a:ext cx="12192000" cy="622411"/>
          </a:xfrm>
          <a:prstGeom prst="homePlate">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dirty="0"/>
              <a:t>BAYİ PLATFORM ADIMLARI</a:t>
            </a:r>
          </a:p>
        </p:txBody>
      </p:sp>
      <p:sp>
        <p:nvSpPr>
          <p:cNvPr id="12" name="Aşağı Ok Belirtme Çizgisi 11"/>
          <p:cNvSpPr/>
          <p:nvPr/>
        </p:nvSpPr>
        <p:spPr>
          <a:xfrm rot="10800000">
            <a:off x="914401" y="4571489"/>
            <a:ext cx="4313208" cy="1752164"/>
          </a:xfrm>
          <a:prstGeom prst="downArrowCallout">
            <a:avLst/>
          </a:prstGeom>
          <a:solidFill>
            <a:schemeClr val="bg1">
              <a:lumMod val="95000"/>
            </a:schemeClr>
          </a:solidFill>
        </p:spPr>
        <p:style>
          <a:lnRef idx="0">
            <a:schemeClr val="lt1">
              <a:hueOff val="0"/>
              <a:satOff val="0"/>
              <a:lumOff val="0"/>
              <a:alphaOff val="0"/>
            </a:schemeClr>
          </a:lnRef>
          <a:fillRef idx="1">
            <a:schemeClr val="accent1">
              <a:tint val="50000"/>
              <a:hueOff val="0"/>
              <a:satOff val="0"/>
              <a:lumOff val="0"/>
              <a:alphaOff val="0"/>
            </a:schemeClr>
          </a:fillRef>
          <a:effectRef idx="3">
            <a:schemeClr val="accent1">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tr-TR"/>
          </a:p>
        </p:txBody>
      </p:sp>
      <p:sp>
        <p:nvSpPr>
          <p:cNvPr id="13" name="Metin kutusu 12"/>
          <p:cNvSpPr txBox="1"/>
          <p:nvPr/>
        </p:nvSpPr>
        <p:spPr>
          <a:xfrm>
            <a:off x="914401" y="5165893"/>
            <a:ext cx="4313208" cy="1169551"/>
          </a:xfrm>
          <a:prstGeom prst="rect">
            <a:avLst/>
          </a:prstGeom>
          <a:noFill/>
        </p:spPr>
        <p:txBody>
          <a:bodyPr wrap="square" rtlCol="0">
            <a:spAutoFit/>
          </a:bodyPr>
          <a:lstStyle/>
          <a:p>
            <a:pPr algn="just"/>
            <a:r>
              <a:rPr lang="tr-TR" sz="1000" dirty="0"/>
              <a:t>Sisteme giriş yapıldıktan sonra </a:t>
            </a:r>
            <a:r>
              <a:rPr lang="tr-TR" sz="1000" dirty="0" smtClean="0"/>
              <a:t>sepet oluştur butonu ile satın alınacak ürüne ve müşteriye uygun şekilde sepet bilgisi oluşturulur. Sepet oluştur butonuna basıldığında açılan yukarıdaki pencerede sepet adı, müşteri adı-soyadı, </a:t>
            </a:r>
            <a:r>
              <a:rPr lang="tr-TR" sz="1000" dirty="0" err="1" smtClean="0"/>
              <a:t>tckn</a:t>
            </a:r>
            <a:r>
              <a:rPr lang="tr-TR" sz="1000" dirty="0" smtClean="0"/>
              <a:t>, telefon, adres gibi bilgiler girilerek kaydet butonuna basılıp alış veriş yapacak müşteriye ait sepet kaydı oluşturulur. </a:t>
            </a:r>
            <a:r>
              <a:rPr lang="tr-TR" sz="1000" dirty="0"/>
              <a:t>Daha önce oluşturulan henüz tamamlanmamış işlemler de bu sayfada görüntülenir. </a:t>
            </a:r>
            <a:r>
              <a:rPr lang="tr-TR" sz="1000" dirty="0" smtClean="0"/>
              <a:t>Sepete git seçeneği ile ürün ekleme sayfasına ulaşılır. </a:t>
            </a:r>
            <a:endParaRPr lang="tr-TR" sz="1000" dirty="0"/>
          </a:p>
        </p:txBody>
      </p:sp>
      <p:sp>
        <p:nvSpPr>
          <p:cNvPr id="14" name="Aşağı Ok Belirtme Çizgisi 13"/>
          <p:cNvSpPr/>
          <p:nvPr/>
        </p:nvSpPr>
        <p:spPr>
          <a:xfrm rot="10800000">
            <a:off x="7346824" y="4571488"/>
            <a:ext cx="4313208" cy="1752164"/>
          </a:xfrm>
          <a:prstGeom prst="downArrowCallout">
            <a:avLst/>
          </a:prstGeom>
          <a:solidFill>
            <a:schemeClr val="bg1">
              <a:lumMod val="95000"/>
            </a:schemeClr>
          </a:solidFill>
        </p:spPr>
        <p:style>
          <a:lnRef idx="0">
            <a:schemeClr val="lt1">
              <a:hueOff val="0"/>
              <a:satOff val="0"/>
              <a:lumOff val="0"/>
              <a:alphaOff val="0"/>
            </a:schemeClr>
          </a:lnRef>
          <a:fillRef idx="1">
            <a:schemeClr val="accent1">
              <a:tint val="50000"/>
              <a:hueOff val="0"/>
              <a:satOff val="0"/>
              <a:lumOff val="0"/>
              <a:alphaOff val="0"/>
            </a:schemeClr>
          </a:fillRef>
          <a:effectRef idx="3">
            <a:schemeClr val="accent1">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tr-TR"/>
          </a:p>
        </p:txBody>
      </p:sp>
      <p:sp>
        <p:nvSpPr>
          <p:cNvPr id="15" name="Metin kutusu 14"/>
          <p:cNvSpPr txBox="1"/>
          <p:nvPr/>
        </p:nvSpPr>
        <p:spPr>
          <a:xfrm>
            <a:off x="7346825" y="5360498"/>
            <a:ext cx="4313208" cy="861774"/>
          </a:xfrm>
          <a:prstGeom prst="rect">
            <a:avLst/>
          </a:prstGeom>
          <a:noFill/>
        </p:spPr>
        <p:txBody>
          <a:bodyPr wrap="square" rtlCol="0">
            <a:spAutoFit/>
          </a:bodyPr>
          <a:lstStyle/>
          <a:p>
            <a:pPr algn="just"/>
            <a:r>
              <a:rPr lang="tr-TR" sz="1000" dirty="0"/>
              <a:t>Oluşturulan sepet bilgisi yukarıdaki ekranda görüldüğü üzere satır olarak sayfada eklenmiş olur. Bilgiler kontrol edilerek ihtiyaç olursa kalem ikonuna basılarak bilgiler güncellenebilir. Sepetten vazgeçme durumunda ise çöp imajına tıklanarak sepet silinebilir. </a:t>
            </a:r>
            <a:r>
              <a:rPr lang="tr-TR" sz="1000" dirty="0" smtClean="0"/>
              <a:t>Sepete git butonuna </a:t>
            </a:r>
            <a:r>
              <a:rPr lang="tr-TR" sz="1000" dirty="0"/>
              <a:t>basılarak bir sonraki </a:t>
            </a:r>
            <a:r>
              <a:rPr lang="tr-TR" sz="1000" dirty="0" smtClean="0"/>
              <a:t>sayfada yer alan ürün ekleme alanına geçiş </a:t>
            </a:r>
            <a:r>
              <a:rPr lang="tr-TR" sz="1000" dirty="0"/>
              <a:t>yapılır. </a:t>
            </a:r>
          </a:p>
        </p:txBody>
      </p:sp>
      <p:pic>
        <p:nvPicPr>
          <p:cNvPr id="5" name="Resim 4"/>
          <p:cNvPicPr>
            <a:picLocks noChangeAspect="1"/>
          </p:cNvPicPr>
          <p:nvPr/>
        </p:nvPicPr>
        <p:blipFill>
          <a:blip r:embed="rId2"/>
          <a:stretch>
            <a:fillRect/>
          </a:stretch>
        </p:blipFill>
        <p:spPr>
          <a:xfrm>
            <a:off x="6515519" y="1216815"/>
            <a:ext cx="5458691" cy="3253291"/>
          </a:xfrm>
          <a:prstGeom prst="rect">
            <a:avLst/>
          </a:prstGeom>
        </p:spPr>
      </p:pic>
      <p:pic>
        <p:nvPicPr>
          <p:cNvPr id="2" name="Resim 1"/>
          <p:cNvPicPr>
            <a:picLocks noChangeAspect="1"/>
          </p:cNvPicPr>
          <p:nvPr/>
        </p:nvPicPr>
        <p:blipFill>
          <a:blip r:embed="rId3"/>
          <a:stretch>
            <a:fillRect/>
          </a:stretch>
        </p:blipFill>
        <p:spPr>
          <a:xfrm>
            <a:off x="595563" y="1241565"/>
            <a:ext cx="5791200" cy="3228542"/>
          </a:xfrm>
          <a:prstGeom prst="rect">
            <a:avLst/>
          </a:prstGeom>
        </p:spPr>
      </p:pic>
    </p:spTree>
    <p:extLst>
      <p:ext uri="{BB962C8B-B14F-4D97-AF65-F5344CB8AC3E}">
        <p14:creationId xmlns:p14="http://schemas.microsoft.com/office/powerpoint/2010/main" val="13606887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a:xfrm>
            <a:off x="9231010" y="6414286"/>
            <a:ext cx="2743200" cy="365125"/>
          </a:xfrm>
        </p:spPr>
        <p:txBody>
          <a:bodyPr/>
          <a:lstStyle/>
          <a:p>
            <a:fld id="{B65FF6C2-E09B-454E-A566-20DD57BDEA09}" type="slidenum">
              <a:rPr lang="tr-TR" smtClean="0"/>
              <a:t>3</a:t>
            </a:fld>
            <a:endParaRPr lang="tr-TR"/>
          </a:p>
        </p:txBody>
      </p:sp>
      <p:sp>
        <p:nvSpPr>
          <p:cNvPr id="58" name="Beşgen 57"/>
          <p:cNvSpPr/>
          <p:nvPr/>
        </p:nvSpPr>
        <p:spPr>
          <a:xfrm>
            <a:off x="0" y="0"/>
            <a:ext cx="12192000" cy="622411"/>
          </a:xfrm>
          <a:prstGeom prst="homePlate">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dirty="0"/>
              <a:t>BAYİ PLATFORM ADIMLARI</a:t>
            </a:r>
          </a:p>
        </p:txBody>
      </p:sp>
      <p:sp>
        <p:nvSpPr>
          <p:cNvPr id="12" name="Aşağı Ok Belirtme Çizgisi 11"/>
          <p:cNvSpPr/>
          <p:nvPr/>
        </p:nvSpPr>
        <p:spPr>
          <a:xfrm rot="10800000">
            <a:off x="877026" y="4754366"/>
            <a:ext cx="4313208" cy="1752164"/>
          </a:xfrm>
          <a:prstGeom prst="downArrowCallout">
            <a:avLst/>
          </a:prstGeom>
          <a:solidFill>
            <a:schemeClr val="bg1">
              <a:lumMod val="95000"/>
            </a:schemeClr>
          </a:solidFill>
        </p:spPr>
        <p:style>
          <a:lnRef idx="0">
            <a:schemeClr val="lt1">
              <a:hueOff val="0"/>
              <a:satOff val="0"/>
              <a:lumOff val="0"/>
              <a:alphaOff val="0"/>
            </a:schemeClr>
          </a:lnRef>
          <a:fillRef idx="1">
            <a:schemeClr val="accent1">
              <a:tint val="50000"/>
              <a:hueOff val="0"/>
              <a:satOff val="0"/>
              <a:lumOff val="0"/>
              <a:alphaOff val="0"/>
            </a:schemeClr>
          </a:fillRef>
          <a:effectRef idx="3">
            <a:schemeClr val="accent1">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tr-TR"/>
          </a:p>
        </p:txBody>
      </p:sp>
      <p:sp>
        <p:nvSpPr>
          <p:cNvPr id="13" name="Metin kutusu 12"/>
          <p:cNvSpPr txBox="1"/>
          <p:nvPr/>
        </p:nvSpPr>
        <p:spPr>
          <a:xfrm>
            <a:off x="877027" y="5543376"/>
            <a:ext cx="4313208" cy="1015663"/>
          </a:xfrm>
          <a:prstGeom prst="rect">
            <a:avLst/>
          </a:prstGeom>
          <a:noFill/>
        </p:spPr>
        <p:txBody>
          <a:bodyPr wrap="square" rtlCol="0">
            <a:spAutoFit/>
          </a:bodyPr>
          <a:lstStyle/>
          <a:p>
            <a:pPr algn="just"/>
            <a:r>
              <a:rPr lang="tr-TR" sz="1000" dirty="0" smtClean="0"/>
              <a:t>Bu sayfada ürün ekle butonuna basılarak ürün adı, kategori adı, adet, birim fiyatı bilgileri manuel yazılıp «kaydet» yapılarak toplam fiyat görüntülenir. Farklı bir ürün daha eklenecekse tekrar ürün ekle butonuna basılarak yeni ürünler sayfada görüntülenir. Ürün, kategori ve toplam tutar bilgileri kontrol edilerek ileri butonu ile bir sonraki sayfaya geçiş yapılır. </a:t>
            </a:r>
          </a:p>
          <a:p>
            <a:pPr algn="just"/>
            <a:endParaRPr lang="tr-TR" sz="1000" dirty="0"/>
          </a:p>
        </p:txBody>
      </p:sp>
      <p:sp>
        <p:nvSpPr>
          <p:cNvPr id="14" name="Aşağı Ok Belirtme Çizgisi 13"/>
          <p:cNvSpPr/>
          <p:nvPr/>
        </p:nvSpPr>
        <p:spPr>
          <a:xfrm rot="10800000">
            <a:off x="7151177" y="4776750"/>
            <a:ext cx="4313208" cy="1752164"/>
          </a:xfrm>
          <a:prstGeom prst="downArrowCallout">
            <a:avLst/>
          </a:prstGeom>
          <a:solidFill>
            <a:schemeClr val="bg1">
              <a:lumMod val="95000"/>
            </a:schemeClr>
          </a:solidFill>
        </p:spPr>
        <p:style>
          <a:lnRef idx="0">
            <a:schemeClr val="lt1">
              <a:hueOff val="0"/>
              <a:satOff val="0"/>
              <a:lumOff val="0"/>
              <a:alphaOff val="0"/>
            </a:schemeClr>
          </a:lnRef>
          <a:fillRef idx="1">
            <a:schemeClr val="accent1">
              <a:tint val="50000"/>
              <a:hueOff val="0"/>
              <a:satOff val="0"/>
              <a:lumOff val="0"/>
              <a:alphaOff val="0"/>
            </a:schemeClr>
          </a:fillRef>
          <a:effectRef idx="3">
            <a:schemeClr val="accent1">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tr-TR"/>
          </a:p>
        </p:txBody>
      </p:sp>
      <p:sp>
        <p:nvSpPr>
          <p:cNvPr id="15" name="Metin kutusu 14"/>
          <p:cNvSpPr txBox="1"/>
          <p:nvPr/>
        </p:nvSpPr>
        <p:spPr>
          <a:xfrm>
            <a:off x="7151178" y="5565760"/>
            <a:ext cx="4313208" cy="861774"/>
          </a:xfrm>
          <a:prstGeom prst="rect">
            <a:avLst/>
          </a:prstGeom>
          <a:noFill/>
        </p:spPr>
        <p:txBody>
          <a:bodyPr wrap="square" rtlCol="0">
            <a:spAutoFit/>
          </a:bodyPr>
          <a:lstStyle/>
          <a:p>
            <a:pPr algn="just"/>
            <a:r>
              <a:rPr lang="tr-TR" sz="1000" dirty="0" smtClean="0"/>
              <a:t>Bu sayfada anlaşmalı Banka olarak Ziraat </a:t>
            </a:r>
            <a:r>
              <a:rPr lang="tr-TR" sz="1000" dirty="0" err="1" smtClean="0"/>
              <a:t>Katılım’ın</a:t>
            </a:r>
            <a:r>
              <a:rPr lang="tr-TR" sz="1000" dirty="0" smtClean="0"/>
              <a:t> seçili olduğu kontrol edilip alt kısımda kampanya adı alanından bayiye ait tanımlı kampanyalar görüntülenip uygun kategorideki kampanya seçimi yapılarak sağ tarafta kampanyaya ait vade bilgisi görüntülenir. Hesapla butonuna basılarak kar oranı sistemde görüntülenip ileri </a:t>
            </a:r>
            <a:r>
              <a:rPr lang="tr-TR" sz="1000" dirty="0"/>
              <a:t>butonu ile bir sonraki sayfaya geçiş yapılır. </a:t>
            </a:r>
          </a:p>
        </p:txBody>
      </p:sp>
      <p:pic>
        <p:nvPicPr>
          <p:cNvPr id="5" name="Resim 4"/>
          <p:cNvPicPr>
            <a:picLocks noChangeAspect="1"/>
          </p:cNvPicPr>
          <p:nvPr/>
        </p:nvPicPr>
        <p:blipFill>
          <a:blip r:embed="rId2"/>
          <a:stretch>
            <a:fillRect/>
          </a:stretch>
        </p:blipFill>
        <p:spPr>
          <a:xfrm>
            <a:off x="6550509" y="831606"/>
            <a:ext cx="5165410" cy="3853152"/>
          </a:xfrm>
          <a:prstGeom prst="rect">
            <a:avLst/>
          </a:prstGeom>
        </p:spPr>
      </p:pic>
      <p:pic>
        <p:nvPicPr>
          <p:cNvPr id="7" name="Resim 6"/>
          <p:cNvPicPr>
            <a:picLocks noChangeAspect="1"/>
          </p:cNvPicPr>
          <p:nvPr/>
        </p:nvPicPr>
        <p:blipFill>
          <a:blip r:embed="rId3"/>
          <a:stretch>
            <a:fillRect/>
          </a:stretch>
        </p:blipFill>
        <p:spPr>
          <a:xfrm>
            <a:off x="877025" y="832915"/>
            <a:ext cx="5396458" cy="3851843"/>
          </a:xfrm>
          <a:prstGeom prst="rect">
            <a:avLst/>
          </a:prstGeom>
        </p:spPr>
      </p:pic>
    </p:spTree>
    <p:extLst>
      <p:ext uri="{BB962C8B-B14F-4D97-AF65-F5344CB8AC3E}">
        <p14:creationId xmlns:p14="http://schemas.microsoft.com/office/powerpoint/2010/main" val="211532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a:xfrm>
            <a:off x="9231010" y="6414286"/>
            <a:ext cx="2743200" cy="365125"/>
          </a:xfrm>
        </p:spPr>
        <p:txBody>
          <a:bodyPr/>
          <a:lstStyle/>
          <a:p>
            <a:fld id="{B65FF6C2-E09B-454E-A566-20DD57BDEA09}" type="slidenum">
              <a:rPr lang="tr-TR" smtClean="0"/>
              <a:t>4</a:t>
            </a:fld>
            <a:endParaRPr lang="tr-TR"/>
          </a:p>
        </p:txBody>
      </p:sp>
      <p:sp>
        <p:nvSpPr>
          <p:cNvPr id="58" name="Beşgen 57"/>
          <p:cNvSpPr/>
          <p:nvPr/>
        </p:nvSpPr>
        <p:spPr>
          <a:xfrm>
            <a:off x="0" y="0"/>
            <a:ext cx="12192000" cy="622411"/>
          </a:xfrm>
          <a:prstGeom prst="homePlate">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dirty="0"/>
              <a:t>BAYİ PLATFORM ADIMLARI</a:t>
            </a:r>
          </a:p>
        </p:txBody>
      </p:sp>
      <p:sp>
        <p:nvSpPr>
          <p:cNvPr id="10" name="Aşağı Ok Belirtme Çizgisi 9"/>
          <p:cNvSpPr/>
          <p:nvPr/>
        </p:nvSpPr>
        <p:spPr>
          <a:xfrm rot="10800000">
            <a:off x="877026" y="4829183"/>
            <a:ext cx="4313208" cy="1752164"/>
          </a:xfrm>
          <a:prstGeom prst="downArrowCallout">
            <a:avLst/>
          </a:prstGeom>
          <a:solidFill>
            <a:schemeClr val="bg1">
              <a:lumMod val="95000"/>
            </a:schemeClr>
          </a:solidFill>
        </p:spPr>
        <p:style>
          <a:lnRef idx="0">
            <a:schemeClr val="lt1">
              <a:hueOff val="0"/>
              <a:satOff val="0"/>
              <a:lumOff val="0"/>
              <a:alphaOff val="0"/>
            </a:schemeClr>
          </a:lnRef>
          <a:fillRef idx="1">
            <a:schemeClr val="accent1">
              <a:tint val="50000"/>
              <a:hueOff val="0"/>
              <a:satOff val="0"/>
              <a:lumOff val="0"/>
              <a:alphaOff val="0"/>
            </a:schemeClr>
          </a:fillRef>
          <a:effectRef idx="3">
            <a:schemeClr val="accent1">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tr-TR"/>
          </a:p>
        </p:txBody>
      </p:sp>
      <p:sp>
        <p:nvSpPr>
          <p:cNvPr id="11" name="Metin kutusu 10"/>
          <p:cNvSpPr txBox="1"/>
          <p:nvPr/>
        </p:nvSpPr>
        <p:spPr>
          <a:xfrm>
            <a:off x="877027" y="5618193"/>
            <a:ext cx="4313208" cy="1015663"/>
          </a:xfrm>
          <a:prstGeom prst="rect">
            <a:avLst/>
          </a:prstGeom>
          <a:noFill/>
        </p:spPr>
        <p:txBody>
          <a:bodyPr wrap="square" rtlCol="0">
            <a:spAutoFit/>
          </a:bodyPr>
          <a:lstStyle/>
          <a:p>
            <a:pPr algn="just"/>
            <a:r>
              <a:rPr lang="tr-TR" sz="1000" dirty="0" smtClean="0"/>
              <a:t>Bu sayfada, oluşturulan sepetteki ürünlerin toplam tutarı, vadesi, kar oranı, kampanya adı, alıcı ve ödeme bilgisi gibi siparişe ait detaylar görüntülenir. Sipariş özet bilgileri kontrol edilerek herhangi bir güncelleme ihtiyacı oluşursa geri tuşu ile önceki sayfalara gidilerek bilgiler güncellenebilir. Güncelleme ihtiyacı yoksa QR kod oluştur butonuna basılarak sonraki sayfaya geçiş yapılır</a:t>
            </a:r>
            <a:r>
              <a:rPr lang="tr-TR" sz="1000" smtClean="0"/>
              <a:t>.    </a:t>
            </a:r>
            <a:endParaRPr lang="tr-TR" sz="1000" dirty="0" smtClean="0"/>
          </a:p>
          <a:p>
            <a:pPr algn="just"/>
            <a:endParaRPr lang="tr-TR" sz="1000" dirty="0"/>
          </a:p>
        </p:txBody>
      </p:sp>
      <p:sp>
        <p:nvSpPr>
          <p:cNvPr id="12" name="Aşağı Ok Belirtme Çizgisi 11"/>
          <p:cNvSpPr/>
          <p:nvPr/>
        </p:nvSpPr>
        <p:spPr>
          <a:xfrm rot="10800000">
            <a:off x="6981648" y="4817683"/>
            <a:ext cx="4313208" cy="1752164"/>
          </a:xfrm>
          <a:prstGeom prst="downArrowCallout">
            <a:avLst/>
          </a:prstGeom>
          <a:solidFill>
            <a:schemeClr val="bg1">
              <a:lumMod val="95000"/>
            </a:schemeClr>
          </a:solidFill>
        </p:spPr>
        <p:style>
          <a:lnRef idx="0">
            <a:schemeClr val="lt1">
              <a:hueOff val="0"/>
              <a:satOff val="0"/>
              <a:lumOff val="0"/>
              <a:alphaOff val="0"/>
            </a:schemeClr>
          </a:lnRef>
          <a:fillRef idx="1">
            <a:schemeClr val="accent1">
              <a:tint val="50000"/>
              <a:hueOff val="0"/>
              <a:satOff val="0"/>
              <a:lumOff val="0"/>
              <a:alphaOff val="0"/>
            </a:schemeClr>
          </a:fillRef>
          <a:effectRef idx="3">
            <a:schemeClr val="accent1">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tr-TR"/>
          </a:p>
        </p:txBody>
      </p:sp>
      <p:sp>
        <p:nvSpPr>
          <p:cNvPr id="13" name="Metin kutusu 12"/>
          <p:cNvSpPr txBox="1"/>
          <p:nvPr/>
        </p:nvSpPr>
        <p:spPr>
          <a:xfrm>
            <a:off x="6964397" y="5546311"/>
            <a:ext cx="4313208" cy="1015663"/>
          </a:xfrm>
          <a:prstGeom prst="rect">
            <a:avLst/>
          </a:prstGeom>
          <a:noFill/>
        </p:spPr>
        <p:txBody>
          <a:bodyPr wrap="square" rtlCol="0">
            <a:spAutoFit/>
          </a:bodyPr>
          <a:lstStyle/>
          <a:p>
            <a:pPr algn="just"/>
            <a:r>
              <a:rPr lang="tr-TR" sz="1000" dirty="0" smtClean="0"/>
              <a:t>QR kodun oluştuğu son sayfadır. Finansman kullanacak müşteriye, oluşan QR kodu mobil bankacılıktan okutması istenir. Müşteri Ziraat Katılım müşterisi ise katılım mobil uygulamasına giriş yapıp QR KOD alanından oluşturulan kodu okutarak finansman sürecini başlatır. Müşteri Ziraat Katılım müşterisi değilse öncelikle uzaktan müşteri edinimi sürecinden Banka müşterisi olarak QR kod okutup finansman akışında ilerleyebilecektir. </a:t>
            </a:r>
            <a:endParaRPr lang="tr-TR" sz="1000" dirty="0"/>
          </a:p>
        </p:txBody>
      </p:sp>
      <p:pic>
        <p:nvPicPr>
          <p:cNvPr id="2" name="Resim 1"/>
          <p:cNvPicPr>
            <a:picLocks noChangeAspect="1"/>
          </p:cNvPicPr>
          <p:nvPr/>
        </p:nvPicPr>
        <p:blipFill>
          <a:blip r:embed="rId2"/>
          <a:stretch>
            <a:fillRect/>
          </a:stretch>
        </p:blipFill>
        <p:spPr>
          <a:xfrm>
            <a:off x="500062" y="757479"/>
            <a:ext cx="5476875" cy="3962400"/>
          </a:xfrm>
          <a:prstGeom prst="rect">
            <a:avLst/>
          </a:prstGeom>
        </p:spPr>
      </p:pic>
      <p:pic>
        <p:nvPicPr>
          <p:cNvPr id="5" name="Resim 4"/>
          <p:cNvPicPr>
            <a:picLocks noChangeAspect="1"/>
          </p:cNvPicPr>
          <p:nvPr/>
        </p:nvPicPr>
        <p:blipFill>
          <a:blip r:embed="rId3"/>
          <a:stretch>
            <a:fillRect/>
          </a:stretch>
        </p:blipFill>
        <p:spPr>
          <a:xfrm>
            <a:off x="6096000" y="747954"/>
            <a:ext cx="5248275" cy="3981450"/>
          </a:xfrm>
          <a:prstGeom prst="rect">
            <a:avLst/>
          </a:prstGeom>
        </p:spPr>
      </p:pic>
    </p:spTree>
    <p:extLst>
      <p:ext uri="{BB962C8B-B14F-4D97-AF65-F5344CB8AC3E}">
        <p14:creationId xmlns:p14="http://schemas.microsoft.com/office/powerpoint/2010/main" val="4089296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a:xfrm>
            <a:off x="9231010" y="6414286"/>
            <a:ext cx="2743200" cy="365125"/>
          </a:xfrm>
        </p:spPr>
        <p:txBody>
          <a:bodyPr/>
          <a:lstStyle/>
          <a:p>
            <a:fld id="{B65FF6C2-E09B-454E-A566-20DD57BDEA09}" type="slidenum">
              <a:rPr lang="tr-TR" smtClean="0"/>
              <a:t>5</a:t>
            </a:fld>
            <a:endParaRPr lang="tr-TR"/>
          </a:p>
        </p:txBody>
      </p:sp>
      <p:sp>
        <p:nvSpPr>
          <p:cNvPr id="58" name="Beşgen 57"/>
          <p:cNvSpPr/>
          <p:nvPr/>
        </p:nvSpPr>
        <p:spPr>
          <a:xfrm>
            <a:off x="0" y="0"/>
            <a:ext cx="12192000" cy="622411"/>
          </a:xfrm>
          <a:prstGeom prst="homePlate">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dirty="0"/>
              <a:t>BAYİ PLATFORM ADIMLARI</a:t>
            </a:r>
          </a:p>
        </p:txBody>
      </p:sp>
      <p:sp>
        <p:nvSpPr>
          <p:cNvPr id="11" name="Aşağı Ok Belirtme Çizgisi 10"/>
          <p:cNvSpPr/>
          <p:nvPr/>
        </p:nvSpPr>
        <p:spPr>
          <a:xfrm rot="5400000">
            <a:off x="8721716" y="1041483"/>
            <a:ext cx="2319020" cy="2615410"/>
          </a:xfrm>
          <a:prstGeom prst="downArrowCallout">
            <a:avLst/>
          </a:prstGeom>
          <a:solidFill>
            <a:schemeClr val="bg1">
              <a:lumMod val="95000"/>
            </a:schemeClr>
          </a:solidFill>
        </p:spPr>
        <p:style>
          <a:lnRef idx="0">
            <a:schemeClr val="lt1">
              <a:hueOff val="0"/>
              <a:satOff val="0"/>
              <a:lumOff val="0"/>
              <a:alphaOff val="0"/>
            </a:schemeClr>
          </a:lnRef>
          <a:fillRef idx="1">
            <a:schemeClr val="accent1">
              <a:tint val="50000"/>
              <a:hueOff val="0"/>
              <a:satOff val="0"/>
              <a:lumOff val="0"/>
              <a:alphaOff val="0"/>
            </a:schemeClr>
          </a:fillRef>
          <a:effectRef idx="3">
            <a:schemeClr val="accent1">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tr-TR"/>
          </a:p>
        </p:txBody>
      </p:sp>
      <p:sp>
        <p:nvSpPr>
          <p:cNvPr id="12" name="Metin kutusu 11"/>
          <p:cNvSpPr txBox="1"/>
          <p:nvPr/>
        </p:nvSpPr>
        <p:spPr>
          <a:xfrm>
            <a:off x="9484413" y="1302748"/>
            <a:ext cx="1704518" cy="1938992"/>
          </a:xfrm>
          <a:prstGeom prst="rect">
            <a:avLst/>
          </a:prstGeom>
          <a:noFill/>
        </p:spPr>
        <p:txBody>
          <a:bodyPr wrap="square" rtlCol="0">
            <a:spAutoFit/>
          </a:bodyPr>
          <a:lstStyle/>
          <a:p>
            <a:pPr algn="just"/>
            <a:r>
              <a:rPr lang="tr-TR" sz="1000" dirty="0" smtClean="0"/>
              <a:t>Platformda sağ üst köşedeki kullanıcı profili alanında bulunan kullanıcı yönetimi kısmından yeni kullanıcı tanımları yapılabilir. Bunun için sayfaya giriş yapıldıktan sonra yeni kullanıcı ekle butonuna basılıp  kullanıcı eklenebilir, daha önce tanım yapılan mevcut kullanıcılar bu sayfada görüntülenebilip güncellenebilir. </a:t>
            </a:r>
            <a:endParaRPr lang="tr-TR" sz="1000" dirty="0"/>
          </a:p>
        </p:txBody>
      </p:sp>
      <p:sp>
        <p:nvSpPr>
          <p:cNvPr id="14" name="Aşağı Ok Belirtme Çizgisi 13"/>
          <p:cNvSpPr/>
          <p:nvPr/>
        </p:nvSpPr>
        <p:spPr>
          <a:xfrm rot="5400000">
            <a:off x="8724592" y="3905453"/>
            <a:ext cx="2319020" cy="2609657"/>
          </a:xfrm>
          <a:prstGeom prst="downArrowCallout">
            <a:avLst/>
          </a:prstGeom>
          <a:solidFill>
            <a:schemeClr val="bg1">
              <a:lumMod val="95000"/>
            </a:schemeClr>
          </a:solidFill>
        </p:spPr>
        <p:style>
          <a:lnRef idx="0">
            <a:schemeClr val="lt1">
              <a:hueOff val="0"/>
              <a:satOff val="0"/>
              <a:lumOff val="0"/>
              <a:alphaOff val="0"/>
            </a:schemeClr>
          </a:lnRef>
          <a:fillRef idx="1">
            <a:schemeClr val="accent1">
              <a:tint val="50000"/>
              <a:hueOff val="0"/>
              <a:satOff val="0"/>
              <a:lumOff val="0"/>
              <a:alphaOff val="0"/>
            </a:schemeClr>
          </a:fillRef>
          <a:effectRef idx="3">
            <a:schemeClr val="accent1">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tr-TR"/>
          </a:p>
        </p:txBody>
      </p:sp>
      <p:sp>
        <p:nvSpPr>
          <p:cNvPr id="15" name="Metin kutusu 14"/>
          <p:cNvSpPr txBox="1"/>
          <p:nvPr/>
        </p:nvSpPr>
        <p:spPr>
          <a:xfrm>
            <a:off x="9507418" y="4448510"/>
            <a:ext cx="1523571" cy="1631216"/>
          </a:xfrm>
          <a:prstGeom prst="rect">
            <a:avLst/>
          </a:prstGeom>
          <a:noFill/>
        </p:spPr>
        <p:txBody>
          <a:bodyPr wrap="square" rtlCol="0">
            <a:spAutoFit/>
          </a:bodyPr>
          <a:lstStyle/>
          <a:p>
            <a:pPr algn="just"/>
            <a:r>
              <a:rPr lang="tr-TR" sz="1000" dirty="0" smtClean="0"/>
              <a:t>Sayfaların sağ üst köşelerinde yardım butonları bulunmaktadır.</a:t>
            </a:r>
          </a:p>
          <a:p>
            <a:pPr algn="just"/>
            <a:endParaRPr lang="tr-TR" sz="1000" dirty="0"/>
          </a:p>
          <a:p>
            <a:pPr algn="just"/>
            <a:r>
              <a:rPr lang="tr-TR" sz="1000" dirty="0" smtClean="0"/>
              <a:t>Bu butona basıldığında sayfadaki menüler için kısa açıklamalar çıkarak yapılması gerekenler ve yönlendirmeler bu alanda görüntülenebilir. </a:t>
            </a:r>
            <a:endParaRPr lang="tr-TR" sz="1000" dirty="0"/>
          </a:p>
        </p:txBody>
      </p:sp>
      <p:pic>
        <p:nvPicPr>
          <p:cNvPr id="6" name="Resim 5"/>
          <p:cNvPicPr>
            <a:picLocks noChangeAspect="1"/>
          </p:cNvPicPr>
          <p:nvPr/>
        </p:nvPicPr>
        <p:blipFill>
          <a:blip r:embed="rId2"/>
          <a:stretch>
            <a:fillRect/>
          </a:stretch>
        </p:blipFill>
        <p:spPr>
          <a:xfrm>
            <a:off x="449833" y="3870472"/>
            <a:ext cx="7410450" cy="2619375"/>
          </a:xfrm>
          <a:prstGeom prst="rect">
            <a:avLst/>
          </a:prstGeom>
        </p:spPr>
      </p:pic>
      <p:pic>
        <p:nvPicPr>
          <p:cNvPr id="3" name="Resim 2"/>
          <p:cNvPicPr>
            <a:picLocks noChangeAspect="1"/>
          </p:cNvPicPr>
          <p:nvPr/>
        </p:nvPicPr>
        <p:blipFill>
          <a:blip r:embed="rId3"/>
          <a:stretch>
            <a:fillRect/>
          </a:stretch>
        </p:blipFill>
        <p:spPr>
          <a:xfrm>
            <a:off x="449833" y="915675"/>
            <a:ext cx="7410450" cy="2867025"/>
          </a:xfrm>
          <a:prstGeom prst="rect">
            <a:avLst/>
          </a:prstGeom>
        </p:spPr>
      </p:pic>
    </p:spTree>
    <p:extLst>
      <p:ext uri="{BB962C8B-B14F-4D97-AF65-F5344CB8AC3E}">
        <p14:creationId xmlns:p14="http://schemas.microsoft.com/office/powerpoint/2010/main" val="3535941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a:xfrm>
            <a:off x="9231010" y="6414286"/>
            <a:ext cx="2743200" cy="365125"/>
          </a:xfrm>
        </p:spPr>
        <p:txBody>
          <a:bodyPr/>
          <a:lstStyle/>
          <a:p>
            <a:fld id="{B65FF6C2-E09B-454E-A566-20DD57BDEA09}" type="slidenum">
              <a:rPr lang="tr-TR" smtClean="0"/>
              <a:t>6</a:t>
            </a:fld>
            <a:endParaRPr lang="tr-TR"/>
          </a:p>
        </p:txBody>
      </p:sp>
      <p:sp>
        <p:nvSpPr>
          <p:cNvPr id="58" name="Beşgen 57"/>
          <p:cNvSpPr/>
          <p:nvPr/>
        </p:nvSpPr>
        <p:spPr>
          <a:xfrm>
            <a:off x="0" y="0"/>
            <a:ext cx="12192000" cy="622411"/>
          </a:xfrm>
          <a:prstGeom prst="homePlate">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dirty="0"/>
              <a:t>BAYİ PLATFORM ADIMLARI</a:t>
            </a:r>
          </a:p>
        </p:txBody>
      </p:sp>
      <p:sp>
        <p:nvSpPr>
          <p:cNvPr id="10" name="Aşağı Ok Belirtme Çizgisi 9"/>
          <p:cNvSpPr/>
          <p:nvPr/>
        </p:nvSpPr>
        <p:spPr>
          <a:xfrm rot="5400000">
            <a:off x="9246376" y="1186833"/>
            <a:ext cx="1942086" cy="2545928"/>
          </a:xfrm>
          <a:prstGeom prst="downArrowCallout">
            <a:avLst/>
          </a:prstGeom>
          <a:solidFill>
            <a:schemeClr val="bg1">
              <a:lumMod val="95000"/>
            </a:schemeClr>
          </a:solidFill>
        </p:spPr>
        <p:style>
          <a:lnRef idx="0">
            <a:schemeClr val="lt1">
              <a:hueOff val="0"/>
              <a:satOff val="0"/>
              <a:lumOff val="0"/>
              <a:alphaOff val="0"/>
            </a:schemeClr>
          </a:lnRef>
          <a:fillRef idx="1">
            <a:schemeClr val="accent1">
              <a:tint val="50000"/>
              <a:hueOff val="0"/>
              <a:satOff val="0"/>
              <a:lumOff val="0"/>
              <a:alphaOff val="0"/>
            </a:schemeClr>
          </a:fillRef>
          <a:effectRef idx="3">
            <a:schemeClr val="accent1">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tr-TR"/>
          </a:p>
        </p:txBody>
      </p:sp>
      <p:sp>
        <p:nvSpPr>
          <p:cNvPr id="11" name="Metin kutusu 10"/>
          <p:cNvSpPr txBox="1"/>
          <p:nvPr/>
        </p:nvSpPr>
        <p:spPr>
          <a:xfrm>
            <a:off x="9916058" y="1645736"/>
            <a:ext cx="1557394" cy="1785104"/>
          </a:xfrm>
          <a:prstGeom prst="rect">
            <a:avLst/>
          </a:prstGeom>
          <a:noFill/>
        </p:spPr>
        <p:txBody>
          <a:bodyPr wrap="square" rtlCol="0">
            <a:spAutoFit/>
          </a:bodyPr>
          <a:lstStyle/>
          <a:p>
            <a:pPr algn="just"/>
            <a:r>
              <a:rPr lang="tr-TR" sz="1000" dirty="0"/>
              <a:t>Finansman Başvurular alanına giriş yapılarak başlangıç tarihi değiştirilip listeleme yapıldığında daha önce oluşturulan finansman başvuruları ekranda görüntülenir. Detay butonuna basılarak başvuru detay sayfası açılır. </a:t>
            </a:r>
          </a:p>
          <a:p>
            <a:pPr algn="just"/>
            <a:endParaRPr lang="tr-TR" sz="1000" dirty="0"/>
          </a:p>
        </p:txBody>
      </p:sp>
      <p:sp>
        <p:nvSpPr>
          <p:cNvPr id="12" name="Aşağı Ok Belirtme Çizgisi 11"/>
          <p:cNvSpPr/>
          <p:nvPr/>
        </p:nvSpPr>
        <p:spPr>
          <a:xfrm rot="5400000">
            <a:off x="9398776" y="4125563"/>
            <a:ext cx="1942086" cy="2545928"/>
          </a:xfrm>
          <a:prstGeom prst="downArrowCallout">
            <a:avLst/>
          </a:prstGeom>
          <a:solidFill>
            <a:schemeClr val="bg1">
              <a:lumMod val="95000"/>
            </a:schemeClr>
          </a:solidFill>
        </p:spPr>
        <p:style>
          <a:lnRef idx="0">
            <a:schemeClr val="lt1">
              <a:hueOff val="0"/>
              <a:satOff val="0"/>
              <a:lumOff val="0"/>
              <a:alphaOff val="0"/>
            </a:schemeClr>
          </a:lnRef>
          <a:fillRef idx="1">
            <a:schemeClr val="accent1">
              <a:tint val="50000"/>
              <a:hueOff val="0"/>
              <a:satOff val="0"/>
              <a:lumOff val="0"/>
              <a:alphaOff val="0"/>
            </a:schemeClr>
          </a:fillRef>
          <a:effectRef idx="3">
            <a:schemeClr val="accent1">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tr-TR"/>
          </a:p>
        </p:txBody>
      </p:sp>
      <p:sp>
        <p:nvSpPr>
          <p:cNvPr id="13" name="Metin kutusu 12"/>
          <p:cNvSpPr txBox="1"/>
          <p:nvPr/>
        </p:nvSpPr>
        <p:spPr>
          <a:xfrm>
            <a:off x="9968702" y="4851882"/>
            <a:ext cx="1685738" cy="1323439"/>
          </a:xfrm>
          <a:prstGeom prst="rect">
            <a:avLst/>
          </a:prstGeom>
          <a:noFill/>
        </p:spPr>
        <p:txBody>
          <a:bodyPr wrap="square" rtlCol="0">
            <a:spAutoFit/>
          </a:bodyPr>
          <a:lstStyle/>
          <a:p>
            <a:pPr algn="just"/>
            <a:r>
              <a:rPr lang="tr-TR" sz="1000" dirty="0" smtClean="0"/>
              <a:t>Finansman </a:t>
            </a:r>
            <a:r>
              <a:rPr lang="tr-TR" sz="1000" dirty="0" err="1" smtClean="0"/>
              <a:t>kullandırımından</a:t>
            </a:r>
            <a:r>
              <a:rPr lang="tr-TR" sz="1000" dirty="0" smtClean="0"/>
              <a:t> sonra Fatura yükleme, Cayma, Kısmi iade süreçleri bu sayfadan başlatılabilir.   </a:t>
            </a:r>
          </a:p>
          <a:p>
            <a:pPr algn="just"/>
            <a:endParaRPr lang="tr-TR" sz="1000" dirty="0"/>
          </a:p>
          <a:p>
            <a:pPr algn="just"/>
            <a:r>
              <a:rPr lang="tr-TR" sz="1000" dirty="0" smtClean="0"/>
              <a:t>Fatura geçmişi, iade geçmişi gibi detaylar da bu sayfadan görüntülenip takip edilebilir.  </a:t>
            </a:r>
            <a:endParaRPr lang="tr-TR" sz="1000" dirty="0"/>
          </a:p>
        </p:txBody>
      </p:sp>
      <p:pic>
        <p:nvPicPr>
          <p:cNvPr id="2" name="Resim 1"/>
          <p:cNvPicPr>
            <a:picLocks noChangeAspect="1"/>
          </p:cNvPicPr>
          <p:nvPr/>
        </p:nvPicPr>
        <p:blipFill>
          <a:blip r:embed="rId2"/>
          <a:stretch>
            <a:fillRect/>
          </a:stretch>
        </p:blipFill>
        <p:spPr>
          <a:xfrm>
            <a:off x="300951" y="3860131"/>
            <a:ext cx="8477250" cy="2819400"/>
          </a:xfrm>
          <a:prstGeom prst="rect">
            <a:avLst/>
          </a:prstGeom>
        </p:spPr>
      </p:pic>
      <p:pic>
        <p:nvPicPr>
          <p:cNvPr id="7" name="Resim 6"/>
          <p:cNvPicPr>
            <a:picLocks noChangeAspect="1"/>
          </p:cNvPicPr>
          <p:nvPr/>
        </p:nvPicPr>
        <p:blipFill>
          <a:blip r:embed="rId3"/>
          <a:stretch>
            <a:fillRect/>
          </a:stretch>
        </p:blipFill>
        <p:spPr>
          <a:xfrm>
            <a:off x="277138" y="955006"/>
            <a:ext cx="8524875" cy="2905125"/>
          </a:xfrm>
          <a:prstGeom prst="rect">
            <a:avLst/>
          </a:prstGeom>
        </p:spPr>
      </p:pic>
    </p:spTree>
    <p:extLst>
      <p:ext uri="{BB962C8B-B14F-4D97-AF65-F5344CB8AC3E}">
        <p14:creationId xmlns:p14="http://schemas.microsoft.com/office/powerpoint/2010/main" val="884251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a:xfrm>
            <a:off x="9231010" y="6414286"/>
            <a:ext cx="2743200" cy="365125"/>
          </a:xfrm>
        </p:spPr>
        <p:txBody>
          <a:bodyPr/>
          <a:lstStyle/>
          <a:p>
            <a:fld id="{B65FF6C2-E09B-454E-A566-20DD57BDEA09}" type="slidenum">
              <a:rPr lang="tr-TR" smtClean="0"/>
              <a:t>7</a:t>
            </a:fld>
            <a:endParaRPr lang="tr-TR"/>
          </a:p>
        </p:txBody>
      </p:sp>
      <p:sp>
        <p:nvSpPr>
          <p:cNvPr id="58" name="Beşgen 57"/>
          <p:cNvSpPr/>
          <p:nvPr/>
        </p:nvSpPr>
        <p:spPr>
          <a:xfrm>
            <a:off x="0" y="0"/>
            <a:ext cx="12192000" cy="622411"/>
          </a:xfrm>
          <a:prstGeom prst="homePlate">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dirty="0"/>
              <a:t>BAYİ </a:t>
            </a:r>
            <a:r>
              <a:rPr lang="tr-TR" sz="2400" b="1" dirty="0" smtClean="0"/>
              <a:t>PLATFORMU DİKKAT EDİLECEK HUSUSLAR !</a:t>
            </a:r>
            <a:endParaRPr lang="tr-TR" sz="2400" b="1" dirty="0"/>
          </a:p>
        </p:txBody>
      </p:sp>
      <p:sp>
        <p:nvSpPr>
          <p:cNvPr id="12" name="Metin kutusu 11"/>
          <p:cNvSpPr txBox="1"/>
          <p:nvPr/>
        </p:nvSpPr>
        <p:spPr>
          <a:xfrm>
            <a:off x="405371" y="640290"/>
            <a:ext cx="11199195" cy="5970865"/>
          </a:xfrm>
          <a:prstGeom prst="rect">
            <a:avLst/>
          </a:prstGeom>
          <a:solidFill>
            <a:schemeClr val="bg1"/>
          </a:solidFill>
        </p:spPr>
        <p:txBody>
          <a:bodyPr wrap="square" rtlCol="0">
            <a:spAutoFit/>
          </a:bodyPr>
          <a:lstStyle/>
          <a:p>
            <a:pPr algn="just"/>
            <a:endParaRPr lang="tr-TR" b="1" dirty="0"/>
          </a:p>
          <a:p>
            <a:pPr marL="285750" indent="-285750" algn="just">
              <a:buFont typeface="Arial" panose="020B0604020202020204" pitchFamily="34" charset="0"/>
              <a:buChar char="•"/>
            </a:pPr>
            <a:r>
              <a:rPr lang="tr-TR" sz="1400" dirty="0" smtClean="0"/>
              <a:t>Kampanya adı alanından ürün kategorisine uygun kampanya seçimi yapılarak hesapla butonuna basıldıktan sonra ekranda kar oranı görüntülenip ileri tuşu ile akışta ilerlenmelidir. 	</a:t>
            </a:r>
          </a:p>
          <a:p>
            <a:pPr marL="285750" indent="-285750" algn="just">
              <a:buFont typeface="Arial" panose="020B0604020202020204" pitchFamily="34" charset="0"/>
              <a:buChar char="•"/>
            </a:pPr>
            <a:endParaRPr lang="tr-TR" sz="1400" dirty="0"/>
          </a:p>
          <a:p>
            <a:pPr marL="285750" indent="-285750" algn="just">
              <a:buFont typeface="Arial" panose="020B0604020202020204" pitchFamily="34" charset="0"/>
              <a:buChar char="•"/>
            </a:pPr>
            <a:r>
              <a:rPr lang="tr-TR" sz="1400" dirty="0" smtClean="0"/>
              <a:t>Dayanıklı Tüketim Malları veya Hizmet kampanyası seçildiğinde </a:t>
            </a:r>
            <a:r>
              <a:rPr lang="tr-TR" sz="1400" dirty="0" err="1" smtClean="0"/>
              <a:t>max</a:t>
            </a:r>
            <a:r>
              <a:rPr lang="tr-TR" sz="1400" dirty="0" smtClean="0"/>
              <a:t>. vade 36 aydır. İstenirse daha düşük vade seçilerek QR kod oluşturulabilir. </a:t>
            </a:r>
          </a:p>
          <a:p>
            <a:pPr marL="285750" indent="-285750" algn="just">
              <a:buFont typeface="Arial" panose="020B0604020202020204" pitchFamily="34" charset="0"/>
              <a:buChar char="•"/>
            </a:pPr>
            <a:endParaRPr lang="tr-TR" sz="1400" dirty="0"/>
          </a:p>
          <a:p>
            <a:pPr marL="285750" indent="-285750" algn="just">
              <a:buFont typeface="Arial" panose="020B0604020202020204" pitchFamily="34" charset="0"/>
              <a:buChar char="•"/>
            </a:pPr>
            <a:r>
              <a:rPr lang="tr-TR" sz="1400" dirty="0" smtClean="0"/>
              <a:t>Cep </a:t>
            </a:r>
            <a:r>
              <a:rPr lang="tr-TR" sz="1400" dirty="0"/>
              <a:t>telefonu, Tablet, Bilgisayar ürünleri için </a:t>
            </a:r>
            <a:r>
              <a:rPr lang="tr-TR" sz="1400" dirty="0" smtClean="0"/>
              <a:t>Tablet </a:t>
            </a:r>
            <a:r>
              <a:rPr lang="tr-TR" sz="1400" dirty="0"/>
              <a:t>&amp; Cep Telefonu </a:t>
            </a:r>
            <a:r>
              <a:rPr lang="tr-TR" sz="1400" dirty="0" smtClean="0"/>
              <a:t>kampanyasından seçim yapılarak QR kod üretilmelidir. Bu </a:t>
            </a:r>
            <a:r>
              <a:rPr lang="tr-TR" sz="1400" dirty="0"/>
              <a:t>kategori için maksimum vade 3 </a:t>
            </a:r>
            <a:r>
              <a:rPr lang="tr-TR" sz="1400" dirty="0" smtClean="0"/>
              <a:t>aydır. </a:t>
            </a:r>
            <a:r>
              <a:rPr lang="tr-TR" sz="1400" dirty="0"/>
              <a:t>QR kod okutulduktan sonra müşterimiz isterse vadeyi Mobilden de güncelleyebilir. </a:t>
            </a:r>
            <a:endParaRPr lang="tr-TR" sz="1400" dirty="0" smtClean="0"/>
          </a:p>
          <a:p>
            <a:pPr marL="285750" indent="-285750" algn="just">
              <a:buFont typeface="Arial" panose="020B0604020202020204" pitchFamily="34" charset="0"/>
              <a:buChar char="•"/>
            </a:pPr>
            <a:endParaRPr lang="tr-TR" sz="1400" dirty="0" smtClean="0"/>
          </a:p>
          <a:p>
            <a:pPr marL="285750" indent="-285750" algn="just">
              <a:buFont typeface="Arial" panose="020B0604020202020204" pitchFamily="34" charset="0"/>
              <a:buChar char="•"/>
            </a:pPr>
            <a:r>
              <a:rPr lang="tr-TR" sz="1400" dirty="0" smtClean="0"/>
              <a:t>Bir </a:t>
            </a:r>
            <a:r>
              <a:rPr lang="tr-TR" sz="1400" dirty="0"/>
              <a:t>müşteri için oluşturulan proforma faturaya ait QR kod farklı bir müşteriye sunulmamalıdır</a:t>
            </a:r>
            <a:r>
              <a:rPr lang="tr-TR" sz="1400" dirty="0" smtClean="0"/>
              <a:t>. Fatura kapama süreci için bu hususa azami dikkat gösterilmelidir. </a:t>
            </a:r>
          </a:p>
          <a:p>
            <a:pPr marL="285750" indent="-285750" algn="just">
              <a:buFont typeface="Arial" panose="020B0604020202020204" pitchFamily="34" charset="0"/>
              <a:buChar char="•"/>
            </a:pPr>
            <a:endParaRPr lang="tr-TR" sz="1400" dirty="0" smtClean="0"/>
          </a:p>
          <a:p>
            <a:pPr marL="285750" indent="-285750" algn="just">
              <a:buFont typeface="Arial" panose="020B0604020202020204" pitchFamily="34" charset="0"/>
              <a:buChar char="•"/>
            </a:pPr>
            <a:r>
              <a:rPr lang="tr-TR" sz="1400" dirty="0" smtClean="0"/>
              <a:t>Kategori adı alanında, müşterimizin satın alacağı ürün kategorisine ve bayimize tanımlı olan kampanyaya uygun şekilde Cep telefonu, Dayanıklı tüketim veya Hizmet kategorisinden uygun olan kategori adı seçilerek sepet oluşturulmalıdır.  </a:t>
            </a:r>
          </a:p>
          <a:p>
            <a:pPr marL="285750" indent="-285750" algn="just">
              <a:buFont typeface="Arial" panose="020B0604020202020204" pitchFamily="34" charset="0"/>
              <a:buChar char="•"/>
            </a:pPr>
            <a:endParaRPr lang="tr-TR" sz="1400" dirty="0" smtClean="0"/>
          </a:p>
          <a:p>
            <a:pPr marL="285750" indent="-285750" algn="just">
              <a:buFont typeface="Arial" panose="020B0604020202020204" pitchFamily="34" charset="0"/>
              <a:buChar char="•"/>
            </a:pPr>
            <a:r>
              <a:rPr lang="tr-TR" sz="1400" dirty="0"/>
              <a:t>Hizmet kapsamında bir ürün satışı yapılacaksa kategori adı mutlaka hizmet seçilmelidir.  Aynı sepet içeriğinde farklı ürünlere ait farklı kategoriler seçilerek QR kod oluşturulmamalıdır. Ör; hizmet kategorisi için ayrı QR, dayanıklı tüketim malları için ise ayrı QR </a:t>
            </a:r>
            <a:r>
              <a:rPr lang="tr-TR" sz="1400" dirty="0" smtClean="0"/>
              <a:t>kod oluşturulmalıdır</a:t>
            </a:r>
            <a:r>
              <a:rPr lang="tr-TR" sz="1400" dirty="0"/>
              <a:t>.  </a:t>
            </a:r>
            <a:endParaRPr lang="tr-TR" sz="1400" dirty="0" smtClean="0"/>
          </a:p>
          <a:p>
            <a:pPr marL="285750" indent="-285750" algn="just">
              <a:buFont typeface="Arial" panose="020B0604020202020204" pitchFamily="34" charset="0"/>
              <a:buChar char="•"/>
            </a:pPr>
            <a:endParaRPr lang="tr-TR" sz="1400" dirty="0"/>
          </a:p>
          <a:p>
            <a:pPr marL="285750" indent="-285750" algn="just">
              <a:buFont typeface="Arial" panose="020B0604020202020204" pitchFamily="34" charset="0"/>
              <a:buChar char="•"/>
            </a:pPr>
            <a:r>
              <a:rPr lang="tr-TR" sz="1400" dirty="0" smtClean="0"/>
              <a:t>Oluşturulan QR kodu müşterimiz Mobilden okutarak finansman başvurusunu tamamlayabilir</a:t>
            </a:r>
            <a:r>
              <a:rPr lang="tr-TR" sz="1400" dirty="0"/>
              <a:t>. Müşteri Ziraat Katılım müşterisi değilse öncelikle uzaktan müşteri edinimi sürecinden Banka müşterisi </a:t>
            </a:r>
            <a:r>
              <a:rPr lang="tr-TR" sz="1400" dirty="0" smtClean="0"/>
              <a:t>olduktan sonra oluşan </a:t>
            </a:r>
            <a:r>
              <a:rPr lang="tr-TR" sz="1400" dirty="0"/>
              <a:t>QR </a:t>
            </a:r>
            <a:r>
              <a:rPr lang="tr-TR" sz="1400" dirty="0" smtClean="0"/>
              <a:t>kodu </a:t>
            </a:r>
            <a:r>
              <a:rPr lang="tr-TR" sz="1400" dirty="0"/>
              <a:t>okutup finansman akışında ilerleyebilecektir. </a:t>
            </a:r>
          </a:p>
          <a:p>
            <a:pPr marL="285750" indent="-285750" algn="just">
              <a:buFont typeface="Arial" panose="020B0604020202020204" pitchFamily="34" charset="0"/>
              <a:buChar char="•"/>
            </a:pPr>
            <a:endParaRPr lang="tr-TR" sz="1400" dirty="0" smtClean="0"/>
          </a:p>
          <a:p>
            <a:pPr marL="285750" indent="-285750" algn="just">
              <a:buFont typeface="Arial" panose="020B0604020202020204" pitchFamily="34" charset="0"/>
              <a:buChar char="•"/>
            </a:pPr>
            <a:r>
              <a:rPr lang="tr-TR" sz="1400" dirty="0" smtClean="0"/>
              <a:t>14 gün yasal süre içinde müşterimiz cayma hakkını kullanmak isterse Bayi ile görüşerek malın iade kabulünden sonra Platform üzerinden cayma akışı başlatılarak müşteri bilgilendirilmelidir. </a:t>
            </a:r>
          </a:p>
          <a:p>
            <a:pPr marL="285750" indent="-285750" algn="just">
              <a:buFont typeface="Arial" panose="020B0604020202020204" pitchFamily="34" charset="0"/>
              <a:buChar char="•"/>
            </a:pPr>
            <a:endParaRPr lang="tr-TR" sz="1400" dirty="0" smtClean="0"/>
          </a:p>
          <a:p>
            <a:pPr marL="285750" indent="-285750" algn="just">
              <a:buFont typeface="Arial" panose="020B0604020202020204" pitchFamily="34" charset="0"/>
              <a:buChar char="•"/>
            </a:pPr>
            <a:r>
              <a:rPr lang="tr-TR" sz="1400" dirty="0" smtClean="0"/>
              <a:t>Finansman </a:t>
            </a:r>
            <a:r>
              <a:rPr lang="tr-TR" sz="1400" dirty="0" err="1" smtClean="0"/>
              <a:t>kullandırımı</a:t>
            </a:r>
            <a:r>
              <a:rPr lang="tr-TR" sz="1400" dirty="0" smtClean="0"/>
              <a:t> yapıldıktan sonra en geç 44 gün içerisinde Bayi tarafından platform aracılığıyla fatura sisteme eklenerek Bankaya iletilmelidir. Zamanında iletilmeyen faturalar için finansman tutarı kadar hesaba Bloke işlemi uygulanır. </a:t>
            </a:r>
          </a:p>
        </p:txBody>
      </p:sp>
    </p:spTree>
    <p:extLst>
      <p:ext uri="{BB962C8B-B14F-4D97-AF65-F5344CB8AC3E}">
        <p14:creationId xmlns:p14="http://schemas.microsoft.com/office/powerpoint/2010/main" val="922037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0">
          <a:schemeClr val="lt1">
            <a:hueOff val="0"/>
            <a:satOff val="0"/>
            <a:lumOff val="0"/>
            <a:alphaOff val="0"/>
          </a:schemeClr>
        </a:lnRef>
        <a:fillRef idx="1">
          <a:schemeClr val="accent1">
            <a:tint val="50000"/>
            <a:hueOff val="0"/>
            <a:satOff val="0"/>
            <a:lumOff val="0"/>
            <a:alphaOff val="0"/>
          </a:schemeClr>
        </a:fillRef>
        <a:effectRef idx="3">
          <a:schemeClr val="accent1">
            <a:tint val="50000"/>
            <a:hueOff val="0"/>
            <a:satOff val="0"/>
            <a:lumOff val="0"/>
            <a:alphaOff val="0"/>
          </a:schemeClr>
        </a:effectRef>
        <a:fontRef idx="minor">
          <a:schemeClr val="lt1">
            <a:hueOff val="0"/>
            <a:satOff val="0"/>
            <a:lumOff val="0"/>
            <a:alphaOff val="0"/>
          </a:schemeClr>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30909</TotalTime>
  <Words>885</Words>
  <Application>Microsoft Office PowerPoint</Application>
  <PresentationFormat>Geniş ekran</PresentationFormat>
  <Paragraphs>50</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Ziraat Katılım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Serkan Oymak (Bireysel Ürün)</dc:creator>
  <cp:lastModifiedBy>İmdat Aksöz (ZK Finansman Ürün Yönetimi)</cp:lastModifiedBy>
  <cp:revision>286</cp:revision>
  <cp:lastPrinted>2021-03-29T12:28:30Z</cp:lastPrinted>
  <dcterms:created xsi:type="dcterms:W3CDTF">2019-07-25T11:55:31Z</dcterms:created>
  <dcterms:modified xsi:type="dcterms:W3CDTF">2023-12-26T08:59:14Z</dcterms:modified>
</cp:coreProperties>
</file>